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6" autoAdjust="0"/>
    <p:restoredTop sz="74612"/>
  </p:normalViewPr>
  <p:slideViewPr>
    <p:cSldViewPr snapToGrid="0" showGuides="1">
      <p:cViewPr>
        <p:scale>
          <a:sx n="99" d="100"/>
          <a:sy n="99" d="100"/>
        </p:scale>
        <p:origin x="11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5" d="100"/>
        <a:sy n="175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 Hi everyone, I’m </a:t>
            </a:r>
            <a:r>
              <a:rPr lang="en-US" altLang="en-US" dirty="0" err="1"/>
              <a:t>Chentong</a:t>
            </a:r>
            <a:r>
              <a:rPr lang="en-US" altLang="en-US" dirty="0"/>
              <a:t> Hao from </a:t>
            </a:r>
            <a:r>
              <a:rPr lang="en-US" altLang="en-US" dirty="0">
                <a:sym typeface="+mn-ea"/>
              </a:rPr>
              <a:t>Data Science Institute,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My project is about predicting delivery delays on Brazil’s largest e-commerce platform, </a:t>
            </a:r>
            <a:r>
              <a:rPr lang="en-US" altLang="en-US" dirty="0" err="1"/>
              <a:t>Olist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chose this dataset because I’m interested in e-commerce, and delivery time is a key part of customer experience.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 deliveries can hurt both customer satisfaction and seller reputation,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my goal is to predict whether an order will arrive on time or be delayed.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binary classification problem, and my target variable is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created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comparing the actual delivery date with the estimated delivery date.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was publicly released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Kaggle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part of data-sharing initiative.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contains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transactional records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2016 to 2018,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each row represents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actual order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placed on the platform.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challenges are, first, the dataset is large and comes from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linked tables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such as orders, customers, sellers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these were provided as separate CSV files, I used what I learned from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DATA1050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merge and preprocess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 into one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them before analysis.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dataset itself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fully IID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for later splitting and modeling, since my task in on order level, each order is an independent sample.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there are few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values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less than 0.1% in only  4 columns.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figure shows the distribution of my target variable.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see, the data is quite imbalanced — most orders were delivered on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address the imbalanced problem I plan to use techniques like class weighting.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 evaluating performance, I’ll focus on 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score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 of accuracy,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This is one of the most interesting findings from my EDA.</a:t>
            </a:r>
          </a:p>
          <a:p>
            <a:r>
              <a:rPr lang="en-US" dirty="0"/>
              <a:t>The x-axis shows the purchase month, and the left axis shows total and delayed orders.</a:t>
            </a:r>
          </a:p>
          <a:p>
            <a:r>
              <a:rPr lang="en-US" dirty="0"/>
              <a:t>The blue line on the right is the delay rate.</a:t>
            </a:r>
          </a:p>
          <a:p>
            <a:r>
              <a:rPr lang="en-US" dirty="0"/>
              <a:t>We can see two main peaks — one in </a:t>
            </a:r>
            <a:r>
              <a:rPr lang="en-US" b="1" dirty="0"/>
              <a:t>April</a:t>
            </a:r>
            <a:r>
              <a:rPr lang="en-US" dirty="0"/>
              <a:t> and another in </a:t>
            </a:r>
            <a:r>
              <a:rPr lang="en-US" b="1" dirty="0"/>
              <a:t>November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November rise coincides with </a:t>
            </a:r>
            <a:r>
              <a:rPr lang="en-US" b="1" dirty="0"/>
              <a:t>Black Friday</a:t>
            </a:r>
            <a:r>
              <a:rPr lang="en-US" dirty="0"/>
              <a:t>, when order volume surges and delays become more common.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April spike may be linked to </a:t>
            </a:r>
            <a:r>
              <a:rPr lang="en-US" b="1" dirty="0"/>
              <a:t>several national holidays in Brazil</a:t>
            </a:r>
            <a:r>
              <a:rPr lang="en-US" dirty="0"/>
              <a:t>.</a:t>
            </a:r>
          </a:p>
          <a:p>
            <a:r>
              <a:rPr lang="en-US" dirty="0"/>
              <a:t>That’s when many people are off work and logistics slow down.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wanted to explore whether geography plays a role in delivery delays.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left, we can see that same-state orders have a much lower delay rate, which makes sense.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mapped the average delay rate by state.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see that the northeastern region has noticeably higher delay rates.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area is generally less developed in terms of logistics and infrastructure,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could explain the slower deliveries.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overall, location seems to be an important factor behind delivery performance.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en-US" dirty="0"/>
              <a:t>After finishing the EDA</a:t>
            </a:r>
            <a:r>
              <a:rPr lang="zh-CN" altLang="en-US" dirty="0"/>
              <a:t>，</a:t>
            </a:r>
            <a:r>
              <a:rPr lang="en-US" altLang="en-US" dirty="0"/>
              <a:t>I used a stratified train-test split, keeping 80% for training and validation, and 20% for testing.</a:t>
            </a:r>
          </a:p>
          <a:p>
            <a:r>
              <a:rPr lang="en-US" altLang="en-US" dirty="0"/>
              <a:t>I used stratification because, as I found during EDA, the dataset is highly imbalanced .</a:t>
            </a:r>
          </a:p>
          <a:p>
            <a:r>
              <a:rPr lang="en-US" altLang="en-US" dirty="0"/>
              <a:t>Within the 80% portion, I applied 4-fold </a:t>
            </a:r>
            <a:r>
              <a:rPr lang="en-US" altLang="en-US" dirty="0" err="1"/>
              <a:t>StratifiedKFold</a:t>
            </a:r>
            <a:r>
              <a:rPr lang="en-US" altLang="en-US" dirty="0"/>
              <a:t> cross-</a:t>
            </a:r>
            <a:r>
              <a:rPr lang="en-US" altLang="en-US" dirty="0" err="1"/>
              <a:t>validatio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r>
              <a:rPr lang="en-US" altLang="en-US" dirty="0"/>
              <a:t>For preprocessing, I standardized numerical and ordinal features using StandardScaler,</a:t>
            </a:r>
          </a:p>
          <a:p>
            <a:r>
              <a:rPr lang="en-US" altLang="en-US" dirty="0"/>
              <a:t>one-hot encoded categorical features,</a:t>
            </a:r>
          </a:p>
          <a:p>
            <a:r>
              <a:rPr lang="en-US" altLang="en-US" dirty="0"/>
              <a:t>and applied cyclic encoding to temporal features like month and day of week.</a:t>
            </a:r>
          </a:p>
          <a:p>
            <a:endParaRPr lang="en-US" altLang="en-US" dirty="0"/>
          </a:p>
          <a:p>
            <a:r>
              <a:rPr lang="en-US" altLang="en-US" dirty="0"/>
              <a:t>I chose cyclic encoding because these time features are naturally circular — for example, December and January are close in time even though their numeric values, 12 and 1, look far apart.</a:t>
            </a:r>
          </a:p>
          <a:p>
            <a:r>
              <a:rPr lang="en-US" altLang="en-US" dirty="0"/>
              <a:t>If treated as linear numbers, the model would incorrectly assume a large gap between them.</a:t>
            </a:r>
          </a:p>
          <a:p>
            <a:r>
              <a:rPr lang="en-US" altLang="en-US" dirty="0"/>
              <a:t>Cyclic encoding fixes this by mapping time points onto a circle using sine and cosine.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2025/10/24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2025/10/24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tonghao/Midter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log.dailydoseofds.com/p/cyclical-feature-engineering?utm_source=chatgpt.com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76860" y="2085975"/>
            <a:ext cx="13666470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5400" dirty="0">
                <a:latin typeface="Times New Roman Regular" panose="02020503050405090304" charset="0"/>
                <a:cs typeface="Times New Roman Regular" panose="02020503050405090304" charset="0"/>
              </a:rPr>
              <a:t>On Time or Not?</a:t>
            </a:r>
            <a:r>
              <a:rPr lang="en-US" altLang="en-US" sz="4800" dirty="0">
                <a:latin typeface="Times New Roman Regular" panose="02020503050405090304" charset="0"/>
                <a:cs typeface="Times New Roman Regular" panose="0202050305040509030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800" dirty="0">
                <a:latin typeface="Times New Roman Regular" panose="02020503050405090304" charset="0"/>
              </a:rPr>
              <a:t>Predicting Delivery Delays on Brazil’s largest e-commerce platform, </a:t>
            </a:r>
            <a:r>
              <a:rPr lang="en-US" altLang="en-US" sz="2800" dirty="0" err="1">
                <a:latin typeface="Times New Roman Regular" panose="02020503050405090304" charset="0"/>
              </a:rPr>
              <a:t>Olist</a:t>
            </a:r>
            <a:endParaRPr lang="en-US" altLang="en-US" sz="2800" dirty="0">
              <a:latin typeface="Times New Roman Regular" panose="0202050305040509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4347260"/>
            <a:ext cx="12190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400" dirty="0" err="1"/>
              <a:t>Chentong</a:t>
            </a:r>
            <a:r>
              <a:rPr lang="en-US" altLang="en-US" sz="4400" dirty="0"/>
              <a:t> Hao</a:t>
            </a:r>
          </a:p>
          <a:p>
            <a:pPr algn="ctr"/>
            <a:r>
              <a:rPr lang="en-US" altLang="en-US" sz="2400" dirty="0"/>
              <a:t>October 24, 2025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628" y="6134905"/>
            <a:ext cx="4205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Data Science Institute </a:t>
            </a:r>
          </a:p>
          <a:p>
            <a:r>
              <a:rPr lang="en-US" altLang="en-US" dirty="0">
                <a:sym typeface="+mn-ea"/>
                <a:hlinkClick r:id="rId3"/>
              </a:rPr>
              <a:t>https://github.com/chentonghao/Midterm</a:t>
            </a:r>
            <a:endParaRPr lang="en-US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stockphoto-1215138284-612x6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145" y="959485"/>
            <a:ext cx="3733800" cy="26606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7795" y="1105535"/>
            <a:ext cx="7964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>
                <a:latin typeface="Times New Roman Regular" panose="02020503050405090304" charset="0"/>
                <a:cs typeface="Times New Roman Regular" panose="02020503050405090304" charset="0"/>
              </a:rPr>
              <a:t>Have you ever ordered something online, checked the tracking page five times a day,and still wondered —</a:t>
            </a:r>
            <a:r>
              <a:rPr lang="en-US" altLang="en-US" sz="2000" i="1">
                <a:latin typeface="Times New Roman Italic" panose="02020503050405090304" charset="0"/>
                <a:cs typeface="Times New Roman Italic" panose="02020503050405090304" charset="0"/>
              </a:rPr>
              <a:t> “Why hasn’t my package arrived yet ???” 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8590" y="1900555"/>
            <a:ext cx="84213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Problem Definition: </a:t>
            </a:r>
          </a:p>
          <a:p>
            <a:pPr>
              <a:lnSpc>
                <a:spcPct val="150000"/>
              </a:lnSpc>
            </a:pPr>
            <a:r>
              <a:rPr lang="en-US" altLang="en-US" sz="2400">
                <a:solidFill>
                  <a:schemeClr val="accent1"/>
                </a:solidFill>
                <a:latin typeface="Times New Roman" panose="02020503050405090304" charset="0"/>
                <a:cs typeface="Times New Roman" panose="02020503050405090304" charset="0"/>
              </a:rPr>
              <a:t>Predict whether an e-commerce order will be delivered on time.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170180" y="2958465"/>
            <a:ext cx="12254865" cy="198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800" b="1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Why It Matters: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Delivery punctuality → key to customer satisfaction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Late orders → harm seller reputation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>
                <a:latin typeface="Times New Roman Bold" panose="02020503050405090304" charset="0"/>
                <a:cs typeface="Times New Roman Bold" panose="02020503050405090304" charset="0"/>
              </a:rPr>
              <a:t>Accurate delay prediction → optimize logistics operations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170180" y="4751705"/>
            <a:ext cx="1161097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800" b="1" dirty="0">
                <a:solidFill>
                  <a:schemeClr val="accent2"/>
                </a:solidFill>
                <a:latin typeface="Times New Roman Bold" panose="02020503050405090304" charset="0"/>
                <a:cs typeface="Times New Roman Bold" panose="02020503050405090304" charset="0"/>
              </a:rPr>
              <a:t>Type of Task: Binary Classification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>
                <a:latin typeface="Times New Roman Bold" panose="02020503050405090304" charset="0"/>
                <a:cs typeface="Times New Roman Bold" panose="02020503050405090304" charset="0"/>
              </a:rPr>
              <a:t>Target: </a:t>
            </a:r>
            <a:r>
              <a:rPr lang="en-US" altLang="en-US" b="1" dirty="0" err="1">
                <a:latin typeface="Times New Roman Bold" panose="02020503050405090304" charset="0"/>
                <a:cs typeface="Times New Roman Bold" panose="02020503050405090304" charset="0"/>
              </a:rPr>
              <a:t>is_late</a:t>
            </a:r>
            <a:r>
              <a:rPr lang="en-US" altLang="en-US" b="1" dirty="0">
                <a:latin typeface="Times New Roman Bold" panose="02020503050405090304" charset="0"/>
                <a:cs typeface="Times New Roman Bold" panose="02020503050405090304" charset="0"/>
              </a:rPr>
              <a:t> </a:t>
            </a:r>
            <a:r>
              <a:rPr lang="en-US" altLang="en-US" b="1" dirty="0">
                <a:latin typeface="Times New Roman Bold" panose="02020503050405090304" charset="0"/>
              </a:rPr>
              <a:t>(</a:t>
            </a:r>
            <a:r>
              <a:rPr lang="en-US" b="1" dirty="0">
                <a:latin typeface="Times New Roman Bold" panose="02020503050405090304" charset="0"/>
              </a:rPr>
              <a:t>actual delivery date VS the estimated delivery date)</a:t>
            </a:r>
            <a:endParaRPr lang="en-US" altLang="en-US" b="1" dirty="0">
              <a:latin typeface="Times New Roman Bold" panose="0202050305040509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>
                <a:latin typeface="Times New Roman Bold" panose="02020503050405090304" charset="0"/>
                <a:cs typeface="Times New Roman Bold" panose="02020503050405090304" charset="0"/>
              </a:rPr>
              <a:t>1 → Delivered after estimated date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>
                <a:latin typeface="Times New Roman Bold" panose="02020503050405090304" charset="0"/>
                <a:cs typeface="Times New Roman Bold" panose="02020503050405090304" charset="0"/>
              </a:rPr>
              <a:t>0 → Delivered on time</a:t>
            </a:r>
          </a:p>
          <a:p>
            <a:pPr>
              <a:lnSpc>
                <a:spcPct val="150000"/>
              </a:lnSpc>
            </a:pPr>
            <a:endParaRPr lang="en-US" altLang="en-US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1220450" y="864235"/>
            <a:ext cx="1130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🤯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1 Problem Introduction</a:t>
            </a:r>
          </a:p>
        </p:txBody>
      </p:sp>
      <p:pic>
        <p:nvPicPr>
          <p:cNvPr id="18" name="Picture 17" descr="633809521badd937dfcabb5d_Delivery Delay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461" y="3932555"/>
            <a:ext cx="4497484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0181" y="3906520"/>
            <a:ext cx="4519806" cy="27393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2 Dataset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74295" y="907415"/>
            <a:ext cx="116795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Source: 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Olist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— Brazil’s largest e-commerce platform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Public release on Kaggle (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Olist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data-sharing initiative)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Real transactional records from 2016–2018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Each row = one real order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840605" y="3735705"/>
            <a:ext cx="49142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Three challenges: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4840605" y="4504055"/>
            <a:ext cx="7653020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Large: over 100k orders and multiple linked tables.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Non-</a:t>
            </a:r>
            <a:r>
              <a:rPr lang="en-US" altLang="en-US" sz="2400" dirty="0" err="1">
                <a:latin typeface="Times New Roman Regular" panose="02020503050405090304" charset="0"/>
                <a:cs typeface="Times New Roman Regular" panose="02020503050405090304" charset="0"/>
              </a:rPr>
              <a:t>iid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 : multiple orders come from the same customers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(each order is an independent sample in my task)</a:t>
            </a:r>
            <a:endParaRPr lang="en-US" altLang="en-US" sz="2400" dirty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Some tables contain missing values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  <a:sym typeface="+mn-ea"/>
              </a:rPr>
              <a:t>(&lt;0.1%) </a:t>
            </a:r>
            <a:r>
              <a:rPr lang="en-US" altLang="en-US" sz="2400" dirty="0">
                <a:latin typeface="Times New Roman Regular" panose="02020503050405090304" charset="0"/>
                <a:cs typeface="Times New Roman Regular" panose="02020503050405090304" charset="0"/>
              </a:rPr>
              <a:t>.</a:t>
            </a:r>
          </a:p>
        </p:txBody>
      </p:sp>
      <p:pic>
        <p:nvPicPr>
          <p:cNvPr id="17" name="Picture 16" descr="/Users/hct/Library/Containers/com.kingsoft.wpsoffice.mac/Data/tmp/picturecompress_20251019183708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385" y="907415"/>
            <a:ext cx="4355465" cy="2306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4270375" y="6212840"/>
            <a:ext cx="4064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Times New Roman Bold" panose="02020503050405090304" charset="0"/>
                <a:cs typeface="Times New Roman Bold" panose="02020503050405090304" charset="0"/>
              </a:rPr>
              <a:t>A strong class imbalance</a:t>
            </a:r>
          </a:p>
          <a:p>
            <a:endParaRPr lang="en-US" altLang="en-US" sz="2400" b="1" dirty="0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11193"/>
            <a:ext cx="7772400" cy="5635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195930" y="3051434"/>
            <a:ext cx="828260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Delay peaks in November (Black Friday)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Second spike in April (N</a:t>
            </a:r>
            <a:r>
              <a:rPr lang="en-US" b="1" dirty="0"/>
              <a:t>ational public holidays</a:t>
            </a:r>
            <a:r>
              <a:rPr lang="en-US" dirty="0"/>
              <a:t>)</a:t>
            </a:r>
            <a:r>
              <a:rPr lang="en-US" altLang="en-US" b="1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b="1" dirty="0"/>
              <a:t>Holiday</a:t>
            </a:r>
            <a:r>
              <a:rPr lang="en-US" altLang="zh-CN" b="1" dirty="0"/>
              <a:t>/Shopping Period</a:t>
            </a:r>
            <a:r>
              <a:rPr lang="en-US" altLang="en-US" b="1" dirty="0"/>
              <a:t> cause?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092289-54F6-1DC4-7051-52E98C98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0572"/>
            <a:ext cx="7028330" cy="33881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6C93E1-1E94-2358-E2D8-B8641A753518}"/>
              </a:ext>
            </a:extLst>
          </p:cNvPr>
          <p:cNvGrpSpPr/>
          <p:nvPr/>
        </p:nvGrpSpPr>
        <p:grpSpPr>
          <a:xfrm>
            <a:off x="7195931" y="4572003"/>
            <a:ext cx="4622073" cy="1520083"/>
            <a:chOff x="7410900" y="1209865"/>
            <a:chExt cx="4622073" cy="15200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2A26FE-D988-BFBC-2620-64534B0DE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0900" y="1852496"/>
              <a:ext cx="4622073" cy="8774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3702B3-3A1F-87DF-68AE-E1F5CFBEF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0900" y="1209865"/>
              <a:ext cx="4622073" cy="56973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54D887D-31A6-0CF2-1B2C-B15B307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5930" y="281059"/>
            <a:ext cx="4622073" cy="2545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3796030" y="5454650"/>
            <a:ext cx="57226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Cross-state orders → higher delay rate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Same-state orders → fewer delays</a:t>
            </a:r>
          </a:p>
          <a:p>
            <a:pPr marL="285750" indent="-285750" algn="l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en-US" b="1"/>
              <a:t>Shipping distance likely main factor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3 EDA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340" y="857250"/>
            <a:ext cx="4511717" cy="450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" y="959362"/>
            <a:ext cx="5629108" cy="43931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/>
          <p:nvPr/>
        </p:nvSpPr>
        <p:spPr>
          <a:xfrm>
            <a:off x="170180" y="212090"/>
            <a:ext cx="8061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 Regular" panose="02020503050405090304" charset="0"/>
                <a:cs typeface="Times New Roman Regular" panose="02020503050405090304" charset="0"/>
              </a:rPr>
              <a:t>4 </a:t>
            </a:r>
            <a:r>
              <a:rPr lang="en-US" altLang="en-US" sz="3600">
                <a:latin typeface="Times New Roman Regular" panose="02020503050405090304" charset="0"/>
                <a:cs typeface="Times New Roman Regular" panose="02020503050405090304" charset="0"/>
              </a:rPr>
              <a:t>Splitting and Preprocessing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76225" y="894080"/>
            <a:ext cx="68726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Splitting: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Used a stratified train-test split to divide the dataset into 80% training + validation and 20% test.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Within the 80% training + validation portion, applied 4-fold StratifiedKFold cross-validation 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143527" y="3600021"/>
            <a:ext cx="6772248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800" dirty="0">
                <a:latin typeface="Times New Roman Regular" panose="02020503050405090304" charset="0"/>
                <a:cs typeface="Times New Roman Regular" panose="02020503050405090304" charset="0"/>
              </a:rPr>
              <a:t>Preprocessing: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StandardScaler → numerical &amp; linear ordinal features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OneHotEncoder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 → categorical features (</a:t>
            </a: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payment_type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, state)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Cyclic encoding → temporal features (month, </a:t>
            </a:r>
            <a:r>
              <a:rPr lang="en-US" altLang="en-US" sz="2000" dirty="0" err="1">
                <a:latin typeface="Times New Roman Regular" panose="02020503050405090304" charset="0"/>
                <a:cs typeface="Times New Roman Regular" panose="02020503050405090304" charset="0"/>
              </a:rPr>
              <a:t>day_of_week</a:t>
            </a:r>
            <a:r>
              <a:rPr lang="en-US" altLang="en-US" sz="2000" dirty="0">
                <a:latin typeface="Times New Roman Regular" panose="02020503050405090304" charset="0"/>
                <a:cs typeface="Times New Roman Regular" panose="0202050305040509030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en-US" sz="2000" dirty="0">
              <a:latin typeface="Times New Roman Regular" panose="02020503050405090304" charset="0"/>
              <a:cs typeface="Times New Roman Regular" panose="020205030504050903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3" y="3977159"/>
            <a:ext cx="4973347" cy="22712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762" y="5884835"/>
            <a:ext cx="2386531" cy="847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35215" y="6432550"/>
            <a:ext cx="10086340" cy="29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Picture from blog </a:t>
            </a:r>
            <a:r>
              <a:rPr lang="en-US" dirty="0">
                <a:hlinkClick r:id="rId5"/>
              </a:rPr>
              <a:t>cyclical-feature-engineering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122" y="1173588"/>
            <a:ext cx="5215467" cy="23051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7621" y="26441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987</Words>
  <Application>Microsoft Macintosh PowerPoint</Application>
  <PresentationFormat>Widescreen</PresentationFormat>
  <Paragraphs>95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宋体</vt:lpstr>
      <vt:lpstr>Times New Roman Bold</vt:lpstr>
      <vt:lpstr>Times New Roman Italic</vt:lpstr>
      <vt:lpstr>Times New Roman Regular</vt:lpstr>
      <vt:lpstr>Arial</vt:lpstr>
      <vt:lpstr>Calibri</vt:lpstr>
      <vt:lpstr>Times New Roman</vt:lpstr>
      <vt:lpstr>WPS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32</cp:revision>
  <dcterms:created xsi:type="dcterms:W3CDTF">2025-10-23T17:42:14Z</dcterms:created>
  <dcterms:modified xsi:type="dcterms:W3CDTF">2025-10-24T18:36:43Z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1033-6.14.0.8924</vt:lpwstr>
  </property>
  <property fmtid="{D5CDD505-2E9C-101B-9397-08002B2CF9AE}" pid="3" name="ICV">
    <vt:lpwstr>796F8B04D7568D3FE100F56856897E3C_41</vt:lpwstr>
  </property>
</Properties>
</file>